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7" r:id="rId8"/>
    <p:sldId id="262" r:id="rId9"/>
    <p:sldId id="263" r:id="rId10"/>
    <p:sldId id="264" r:id="rId11"/>
    <p:sldId id="265" r:id="rId12"/>
    <p:sldId id="266" r:id="rId13"/>
    <p:sldId id="269" r:id="rId14"/>
    <p:sldId id="268"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102" y="-15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4FF4468-433B-4F6F-9D82-2DB6FD7A5A0F}" type="datetimeFigureOut">
              <a:rPr lang="en-US" smtClean="0"/>
              <a:pPr/>
              <a:t>1/14/2010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B84018-617F-429A-86CF-7588DACB890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FF4468-433B-4F6F-9D82-2DB6FD7A5A0F}" type="datetimeFigureOut">
              <a:rPr lang="en-US" smtClean="0"/>
              <a:pPr/>
              <a:t>1/14/2010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B84018-617F-429A-86CF-7588DACB890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FF4468-433B-4F6F-9D82-2DB6FD7A5A0F}" type="datetimeFigureOut">
              <a:rPr lang="en-US" smtClean="0"/>
              <a:pPr/>
              <a:t>1/14/2010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B84018-617F-429A-86CF-7588DACB890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FF4468-433B-4F6F-9D82-2DB6FD7A5A0F}" type="datetimeFigureOut">
              <a:rPr lang="en-US" smtClean="0"/>
              <a:pPr/>
              <a:t>1/14/2010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B84018-617F-429A-86CF-7588DACB890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4FF4468-433B-4F6F-9D82-2DB6FD7A5A0F}" type="datetimeFigureOut">
              <a:rPr lang="en-US" smtClean="0"/>
              <a:pPr/>
              <a:t>1/14/2010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B84018-617F-429A-86CF-7588DACB890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4FF4468-433B-4F6F-9D82-2DB6FD7A5A0F}" type="datetimeFigureOut">
              <a:rPr lang="en-US" smtClean="0"/>
              <a:pPr/>
              <a:t>1/14/2010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B84018-617F-429A-86CF-7588DACB890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4FF4468-433B-4F6F-9D82-2DB6FD7A5A0F}" type="datetimeFigureOut">
              <a:rPr lang="en-US" smtClean="0"/>
              <a:pPr/>
              <a:t>1/14/2010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EB84018-617F-429A-86CF-7588DACB890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4FF4468-433B-4F6F-9D82-2DB6FD7A5A0F}" type="datetimeFigureOut">
              <a:rPr lang="en-US" smtClean="0"/>
              <a:pPr/>
              <a:t>1/14/2010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EB84018-617F-429A-86CF-7588DACB890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FF4468-433B-4F6F-9D82-2DB6FD7A5A0F}" type="datetimeFigureOut">
              <a:rPr lang="en-US" smtClean="0"/>
              <a:pPr/>
              <a:t>1/14/2010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EB84018-617F-429A-86CF-7588DACB890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FF4468-433B-4F6F-9D82-2DB6FD7A5A0F}" type="datetimeFigureOut">
              <a:rPr lang="en-US" smtClean="0"/>
              <a:pPr/>
              <a:t>1/14/2010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B84018-617F-429A-86CF-7588DACB890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FF4468-433B-4F6F-9D82-2DB6FD7A5A0F}" type="datetimeFigureOut">
              <a:rPr lang="en-US" smtClean="0"/>
              <a:pPr/>
              <a:t>1/14/2010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B84018-617F-429A-86CF-7588DACB890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FF4468-433B-4F6F-9D82-2DB6FD7A5A0F}" type="datetimeFigureOut">
              <a:rPr lang="en-US" smtClean="0"/>
              <a:pPr/>
              <a:t>1/14/2010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B84018-617F-429A-86CF-7588DACB8904}"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62000" y="1600200"/>
            <a:ext cx="7391400" cy="5139869"/>
          </a:xfrm>
          <a:prstGeom prst="rect">
            <a:avLst/>
          </a:prstGeom>
          <a:noFill/>
        </p:spPr>
        <p:txBody>
          <a:bodyPr wrap="square" rtlCol="0">
            <a:spAutoFit/>
          </a:bodyPr>
          <a:lstStyle/>
          <a:p>
            <a:pPr algn="ctr"/>
            <a:r>
              <a:rPr lang="en-US" sz="7200" dirty="0" smtClean="0"/>
              <a:t>PYP </a:t>
            </a:r>
            <a:r>
              <a:rPr lang="en-US" sz="7200" dirty="0" smtClean="0"/>
              <a:t>Exhibition</a:t>
            </a:r>
          </a:p>
          <a:p>
            <a:pPr algn="ctr"/>
            <a:r>
              <a:rPr lang="en-US" sz="3200" dirty="0" smtClean="0"/>
              <a:t>Based on the PYP Exhibition Workshop</a:t>
            </a:r>
          </a:p>
          <a:p>
            <a:pPr algn="ctr"/>
            <a:r>
              <a:rPr lang="en-US" sz="3200" dirty="0" smtClean="0"/>
              <a:t>In Mumbai, November 2009</a:t>
            </a:r>
          </a:p>
          <a:p>
            <a:pPr algn="ctr"/>
            <a:endParaRPr lang="en-US" sz="3200" dirty="0" smtClean="0"/>
          </a:p>
          <a:p>
            <a:pPr algn="ctr"/>
            <a:endParaRPr lang="en-US" sz="3200" dirty="0" smtClean="0"/>
          </a:p>
          <a:p>
            <a:pPr algn="r"/>
            <a:r>
              <a:rPr lang="en-US" sz="2400" dirty="0" smtClean="0"/>
              <a:t>Nerine Chalmers</a:t>
            </a:r>
            <a:endParaRPr lang="en-US" sz="2400" dirty="0" smtClean="0"/>
          </a:p>
          <a:p>
            <a:pPr algn="ctr"/>
            <a:endParaRPr lang="en-US" sz="7200" dirty="0" smtClean="0"/>
          </a:p>
          <a:p>
            <a:pPr algn="ctr"/>
            <a:endParaRPr lang="en-US" sz="3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381000"/>
            <a:ext cx="8305800" cy="5016758"/>
          </a:xfrm>
          <a:prstGeom prst="rect">
            <a:avLst/>
          </a:prstGeom>
        </p:spPr>
        <p:txBody>
          <a:bodyPr wrap="square">
            <a:spAutoFit/>
          </a:bodyPr>
          <a:lstStyle/>
          <a:p>
            <a:pPr lvl="0"/>
            <a:r>
              <a:rPr lang="en-US" sz="3200" dirty="0"/>
              <a:t>Synthesize aspects of all six </a:t>
            </a:r>
            <a:r>
              <a:rPr lang="en-US" sz="3200" dirty="0" err="1"/>
              <a:t>transdisciplinary</a:t>
            </a:r>
            <a:r>
              <a:rPr lang="en-US" sz="3200" dirty="0"/>
              <a:t> themes – the focus should be on one, but all can be drawn on</a:t>
            </a:r>
            <a:r>
              <a:rPr lang="en-US" sz="3200" dirty="0" smtClean="0"/>
              <a:t>.</a:t>
            </a:r>
          </a:p>
          <a:p>
            <a:pPr lvl="0"/>
            <a:endParaRPr lang="en-US" sz="3200" dirty="0"/>
          </a:p>
          <a:p>
            <a:pPr lvl="0">
              <a:buFont typeface="Wingdings" pitchFamily="2" charset="2"/>
              <a:buChar char="v"/>
            </a:pPr>
            <a:r>
              <a:rPr lang="en-US" sz="3200" dirty="0" smtClean="0"/>
              <a:t>Who we are </a:t>
            </a:r>
          </a:p>
          <a:p>
            <a:pPr lvl="0">
              <a:buFont typeface="Wingdings" pitchFamily="2" charset="2"/>
              <a:buChar char="v"/>
            </a:pPr>
            <a:r>
              <a:rPr lang="en-US" sz="3200" dirty="0" smtClean="0"/>
              <a:t>Where we are in time and place </a:t>
            </a:r>
          </a:p>
          <a:p>
            <a:pPr lvl="0">
              <a:buFont typeface="Wingdings" pitchFamily="2" charset="2"/>
              <a:buChar char="v"/>
            </a:pPr>
            <a:r>
              <a:rPr lang="en-US" sz="3200" dirty="0" smtClean="0"/>
              <a:t>How we express ourselves </a:t>
            </a:r>
          </a:p>
          <a:p>
            <a:pPr lvl="0">
              <a:buFont typeface="Wingdings" pitchFamily="2" charset="2"/>
              <a:buChar char="v"/>
            </a:pPr>
            <a:r>
              <a:rPr lang="en-US" sz="3200" dirty="0" smtClean="0"/>
              <a:t>How the world works </a:t>
            </a:r>
          </a:p>
          <a:p>
            <a:pPr lvl="0">
              <a:buFont typeface="Wingdings" pitchFamily="2" charset="2"/>
              <a:buChar char="v"/>
            </a:pPr>
            <a:r>
              <a:rPr lang="en-US" sz="3200" dirty="0" smtClean="0"/>
              <a:t>How we organize ourselves </a:t>
            </a:r>
          </a:p>
          <a:p>
            <a:pPr lvl="0">
              <a:buFont typeface="Wingdings" pitchFamily="2" charset="2"/>
              <a:buChar char="v"/>
            </a:pPr>
            <a:r>
              <a:rPr lang="en-US" sz="3200" dirty="0" smtClean="0"/>
              <a:t>Sharing the planet.</a:t>
            </a:r>
            <a:endParaRPr lang="en-US" sz="32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400" y="457200"/>
            <a:ext cx="7620000" cy="4031873"/>
          </a:xfrm>
          <a:prstGeom prst="rect">
            <a:avLst/>
          </a:prstGeom>
        </p:spPr>
        <p:txBody>
          <a:bodyPr wrap="square">
            <a:spAutoFit/>
          </a:bodyPr>
          <a:lstStyle/>
          <a:p>
            <a:pPr lvl="0"/>
            <a:r>
              <a:rPr lang="en-US" sz="3200" dirty="0"/>
              <a:t>Require students to use skills from all five sets of </a:t>
            </a:r>
            <a:r>
              <a:rPr lang="en-US" sz="3200" dirty="0" err="1"/>
              <a:t>transdisciplinary</a:t>
            </a:r>
            <a:r>
              <a:rPr lang="en-US" sz="3200" dirty="0"/>
              <a:t> skills:  </a:t>
            </a:r>
            <a:endParaRPr lang="en-US" sz="3200" dirty="0" smtClean="0"/>
          </a:p>
          <a:p>
            <a:pPr lvl="0"/>
            <a:endParaRPr lang="en-US" sz="3200" dirty="0" smtClean="0"/>
          </a:p>
          <a:p>
            <a:pPr lvl="0">
              <a:buFont typeface="Wingdings" pitchFamily="2" charset="2"/>
              <a:buChar char="v"/>
            </a:pPr>
            <a:r>
              <a:rPr lang="en-US" sz="3200" dirty="0" smtClean="0"/>
              <a:t>Thinking</a:t>
            </a:r>
          </a:p>
          <a:p>
            <a:pPr lvl="0">
              <a:buFont typeface="Wingdings" pitchFamily="2" charset="2"/>
              <a:buChar char="v"/>
            </a:pPr>
            <a:r>
              <a:rPr lang="en-US" sz="3200" dirty="0" smtClean="0"/>
              <a:t>Social</a:t>
            </a:r>
          </a:p>
          <a:p>
            <a:pPr lvl="0">
              <a:buFont typeface="Wingdings" pitchFamily="2" charset="2"/>
              <a:buChar char="v"/>
            </a:pPr>
            <a:r>
              <a:rPr lang="en-US" sz="3200" dirty="0" smtClean="0"/>
              <a:t>Communication</a:t>
            </a:r>
          </a:p>
          <a:p>
            <a:pPr lvl="0">
              <a:buFont typeface="Wingdings" pitchFamily="2" charset="2"/>
              <a:buChar char="v"/>
            </a:pPr>
            <a:r>
              <a:rPr lang="en-US" sz="3200" dirty="0" smtClean="0"/>
              <a:t>Self-management</a:t>
            </a:r>
          </a:p>
          <a:p>
            <a:pPr lvl="0">
              <a:buFont typeface="Wingdings" pitchFamily="2" charset="2"/>
              <a:buChar char="v"/>
            </a:pPr>
            <a:r>
              <a:rPr lang="en-US" sz="3200" dirty="0" smtClean="0"/>
              <a:t>Research</a:t>
            </a:r>
            <a:endParaRPr lang="en-US" sz="3200" dirty="0"/>
          </a:p>
        </p:txBody>
      </p:sp>
      <p:sp>
        <p:nvSpPr>
          <p:cNvPr id="3" name="Rectangle 2"/>
          <p:cNvSpPr/>
          <p:nvPr/>
        </p:nvSpPr>
        <p:spPr>
          <a:xfrm>
            <a:off x="228600" y="4876800"/>
            <a:ext cx="8610600" cy="1077218"/>
          </a:xfrm>
          <a:prstGeom prst="rect">
            <a:avLst/>
          </a:prstGeom>
        </p:spPr>
        <p:txBody>
          <a:bodyPr wrap="square">
            <a:spAutoFit/>
          </a:bodyPr>
          <a:lstStyle/>
          <a:p>
            <a:pPr lvl="0" algn="ctr"/>
            <a:r>
              <a:rPr lang="en-US" sz="3200" dirty="0"/>
              <a:t>Provide opportunities for students to engage in action</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85800" y="304800"/>
            <a:ext cx="7543800" cy="584775"/>
          </a:xfrm>
          <a:prstGeom prst="rect">
            <a:avLst/>
          </a:prstGeom>
          <a:noFill/>
        </p:spPr>
        <p:txBody>
          <a:bodyPr wrap="square" rtlCol="0">
            <a:spAutoFit/>
          </a:bodyPr>
          <a:lstStyle/>
          <a:p>
            <a:pPr algn="ctr"/>
            <a:r>
              <a:rPr lang="en-US" sz="3200" dirty="0" smtClean="0"/>
              <a:t>Assessment:</a:t>
            </a:r>
            <a:endParaRPr lang="en-US" sz="3200" dirty="0"/>
          </a:p>
        </p:txBody>
      </p:sp>
      <p:sp>
        <p:nvSpPr>
          <p:cNvPr id="4" name="Rectangle 3"/>
          <p:cNvSpPr/>
          <p:nvPr/>
        </p:nvSpPr>
        <p:spPr>
          <a:xfrm>
            <a:off x="304800" y="1066800"/>
            <a:ext cx="8839200" cy="4154984"/>
          </a:xfrm>
          <a:prstGeom prst="rect">
            <a:avLst/>
          </a:prstGeom>
        </p:spPr>
        <p:txBody>
          <a:bodyPr wrap="square">
            <a:spAutoFit/>
          </a:bodyPr>
          <a:lstStyle/>
          <a:p>
            <a:pPr>
              <a:buFont typeface="Wingdings" pitchFamily="2" charset="2"/>
              <a:buChar char="q"/>
            </a:pPr>
            <a:r>
              <a:rPr lang="en-US" sz="2400" dirty="0" smtClean="0"/>
              <a:t>continuous </a:t>
            </a:r>
            <a:r>
              <a:rPr lang="en-US" sz="2400" dirty="0"/>
              <a:t>formative assessment </a:t>
            </a:r>
            <a:endParaRPr lang="en-US" sz="2400" dirty="0" smtClean="0"/>
          </a:p>
          <a:p>
            <a:pPr>
              <a:buFont typeface="Wingdings" pitchFamily="2" charset="2"/>
              <a:buChar char="q"/>
            </a:pPr>
            <a:r>
              <a:rPr lang="en-US" sz="2400" dirty="0" smtClean="0"/>
              <a:t>summative </a:t>
            </a:r>
            <a:r>
              <a:rPr lang="en-US" sz="2400" dirty="0"/>
              <a:t>assessment at the end of the exhibition. </a:t>
            </a:r>
            <a:endParaRPr lang="en-US" sz="2400" dirty="0" smtClean="0"/>
          </a:p>
          <a:p>
            <a:pPr>
              <a:buFont typeface="Wingdings" pitchFamily="2" charset="2"/>
              <a:buChar char="q"/>
            </a:pPr>
            <a:r>
              <a:rPr lang="en-US" sz="2400" dirty="0" smtClean="0"/>
              <a:t>The </a:t>
            </a:r>
            <a:r>
              <a:rPr lang="en-US" sz="2400" dirty="0"/>
              <a:t>range of assessments should be developed with the students. </a:t>
            </a:r>
            <a:endParaRPr lang="en-US" sz="2400" dirty="0" smtClean="0"/>
          </a:p>
          <a:p>
            <a:endParaRPr lang="en-US" sz="2400" dirty="0"/>
          </a:p>
          <a:p>
            <a:r>
              <a:rPr lang="en-US" sz="2400" dirty="0" smtClean="0"/>
              <a:t>Assessments </a:t>
            </a:r>
            <a:r>
              <a:rPr lang="en-US" sz="2400" dirty="0"/>
              <a:t>should take into account, and indicate understanding of, the </a:t>
            </a:r>
            <a:r>
              <a:rPr lang="en-US" sz="2400" dirty="0" err="1"/>
              <a:t>transdisciplinary</a:t>
            </a:r>
            <a:r>
              <a:rPr lang="en-US" sz="2400" dirty="0"/>
              <a:t> themes, </a:t>
            </a:r>
            <a:endParaRPr lang="en-US" sz="2400" dirty="0" smtClean="0"/>
          </a:p>
          <a:p>
            <a:r>
              <a:rPr lang="en-US" sz="2400" dirty="0" smtClean="0"/>
              <a:t>the </a:t>
            </a:r>
            <a:r>
              <a:rPr lang="en-US" sz="2400" dirty="0"/>
              <a:t>concepts, </a:t>
            </a:r>
            <a:endParaRPr lang="en-US" sz="2400" dirty="0" smtClean="0"/>
          </a:p>
          <a:p>
            <a:r>
              <a:rPr lang="en-US" sz="2400" dirty="0" smtClean="0"/>
              <a:t>the </a:t>
            </a:r>
            <a:r>
              <a:rPr lang="en-US" sz="2400" dirty="0"/>
              <a:t>attributes and attitudes, </a:t>
            </a:r>
            <a:endParaRPr lang="en-US" sz="2400" dirty="0" smtClean="0"/>
          </a:p>
          <a:p>
            <a:r>
              <a:rPr lang="en-US" sz="2400" dirty="0" smtClean="0"/>
              <a:t>the </a:t>
            </a:r>
            <a:r>
              <a:rPr lang="en-US" sz="2400" dirty="0"/>
              <a:t>skills </a:t>
            </a:r>
            <a:endParaRPr lang="en-US" sz="2400" dirty="0" smtClean="0"/>
          </a:p>
          <a:p>
            <a:r>
              <a:rPr lang="en-US" sz="2400" dirty="0" smtClean="0"/>
              <a:t>ensuing </a:t>
            </a:r>
            <a:r>
              <a:rPr lang="en-US" sz="2400" dirty="0"/>
              <a:t>action.  Mentors can also be involved in the formative assessments.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381000"/>
            <a:ext cx="8458200" cy="4524315"/>
          </a:xfrm>
          <a:prstGeom prst="rect">
            <a:avLst/>
          </a:prstGeom>
        </p:spPr>
        <p:txBody>
          <a:bodyPr wrap="square">
            <a:spAutoFit/>
          </a:bodyPr>
          <a:lstStyle/>
          <a:p>
            <a:r>
              <a:rPr lang="en-US" sz="3200" dirty="0" smtClean="0"/>
              <a:t>IB </a:t>
            </a:r>
            <a:r>
              <a:rPr lang="en-US" sz="3200" smtClean="0"/>
              <a:t>Evaluation visit</a:t>
            </a:r>
            <a:endParaRPr lang="en-US" sz="3200" dirty="0" smtClean="0"/>
          </a:p>
          <a:p>
            <a:endParaRPr lang="en-US" sz="3200" dirty="0"/>
          </a:p>
          <a:p>
            <a:r>
              <a:rPr lang="en-US" sz="3200" dirty="0" smtClean="0"/>
              <a:t>Keeping records of the whole process for sharing at the next IB evaluation visit. These should include:</a:t>
            </a:r>
          </a:p>
          <a:p>
            <a:pPr lvl="0"/>
            <a:r>
              <a:rPr lang="en-US" sz="3200" dirty="0" smtClean="0"/>
              <a:t>Snapshots of all the stages</a:t>
            </a:r>
          </a:p>
          <a:p>
            <a:pPr lvl="0"/>
            <a:r>
              <a:rPr lang="en-US" sz="3200" dirty="0" smtClean="0"/>
              <a:t>Examples of student work</a:t>
            </a:r>
          </a:p>
          <a:p>
            <a:pPr lvl="0"/>
            <a:r>
              <a:rPr lang="en-US" sz="3200" dirty="0" smtClean="0"/>
              <a:t>A grade level portfolio or learning journal to record the process</a:t>
            </a:r>
            <a:endParaRPr lang="en-US" sz="32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ChangeArrowheads="1"/>
          </p:cNvSpPr>
          <p:nvPr/>
        </p:nvSpPr>
        <p:spPr bwMode="auto">
          <a:xfrm>
            <a:off x="0" y="0"/>
            <a:ext cx="9224000" cy="403187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Mentors:</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The whole school should be involved in the exhibition,</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and mentors can come from any part of the school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community. </a:t>
            </a:r>
          </a:p>
          <a:p>
            <a:pPr marL="0" marR="0" lvl="0" indent="0" algn="l" defTabSz="914400" rtl="0" eaLnBrk="0" fontAlgn="base" latinLnBrk="0" hangingPunct="0">
              <a:lnSpc>
                <a:spcPct val="100000"/>
              </a:lnSpc>
              <a:spcBef>
                <a:spcPct val="0"/>
              </a:spcBef>
              <a:spcAft>
                <a:spcPct val="0"/>
              </a:spcAft>
              <a:buClrTx/>
              <a:buSzTx/>
              <a:buFontTx/>
              <a:buNone/>
              <a:tabLst/>
            </a:pPr>
            <a:endParaRPr lang="en-US" sz="3200" dirty="0">
              <a:latin typeface="Calibri" pitchFamily="34" charset="0"/>
              <a:ea typeface="Calibri"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It can also be useful to have mentors, and also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to have a group of experts on topics related to the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exhibition whom the students are free to approach.</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24578" name="Rectangle 2"/>
          <p:cNvSpPr>
            <a:spLocks noChangeArrowheads="1"/>
          </p:cNvSpPr>
          <p:nvPr/>
        </p:nvSpPr>
        <p:spPr bwMode="auto">
          <a:xfrm>
            <a:off x="0" y="4572000"/>
            <a:ext cx="7338484" cy="107721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Grouping strategies:</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Calibri" pitchFamily="34" charset="0"/>
                <a:ea typeface="Calibri" pitchFamily="34" charset="0"/>
                <a:cs typeface="Arial" pitchFamily="34" charset="0"/>
              </a:rPr>
              <a:t>Interest based; skills based; learning styles.</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1600200"/>
            <a:ext cx="7391400" cy="3046988"/>
          </a:xfrm>
          <a:prstGeom prst="rect">
            <a:avLst/>
          </a:prstGeom>
          <a:noFill/>
        </p:spPr>
        <p:txBody>
          <a:bodyPr wrap="square" rtlCol="0">
            <a:spAutoFit/>
          </a:bodyPr>
          <a:lstStyle/>
          <a:p>
            <a:pPr algn="ctr"/>
            <a:r>
              <a:rPr lang="en-US" sz="4800" dirty="0" smtClean="0"/>
              <a:t>PYP Exhibition needs to demonstrate a consolidation of student learning throughout the PYP</a:t>
            </a:r>
            <a:endParaRPr lang="en-US" sz="48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457200"/>
            <a:ext cx="7391400" cy="5509200"/>
          </a:xfrm>
          <a:prstGeom prst="rect">
            <a:avLst/>
          </a:prstGeom>
          <a:noFill/>
        </p:spPr>
        <p:txBody>
          <a:bodyPr wrap="square" rtlCol="0">
            <a:spAutoFit/>
          </a:bodyPr>
          <a:lstStyle/>
          <a:p>
            <a:pPr algn="ctr"/>
            <a:r>
              <a:rPr lang="en-US" sz="4800" dirty="0" smtClean="0"/>
              <a:t>Advance planning – recommended to begin at the start of the year.</a:t>
            </a:r>
            <a:r>
              <a:rPr lang="en-US" sz="4800" dirty="0"/>
              <a:t> </a:t>
            </a:r>
            <a:endParaRPr lang="en-US" sz="4800" dirty="0" smtClean="0"/>
          </a:p>
          <a:p>
            <a:pPr algn="ctr"/>
            <a:endParaRPr lang="en-US" sz="4800" dirty="0"/>
          </a:p>
          <a:p>
            <a:pPr algn="ctr"/>
            <a:endParaRPr lang="en-US" sz="4800" dirty="0" smtClean="0"/>
          </a:p>
          <a:p>
            <a:pPr algn="ctr"/>
            <a:r>
              <a:rPr lang="en-US" sz="3200" dirty="0" smtClean="0"/>
              <a:t>Exhibition </a:t>
            </a:r>
            <a:r>
              <a:rPr lang="en-US" sz="3200" dirty="0"/>
              <a:t>bulletin board that students could add to from the beginning of the year </a:t>
            </a:r>
            <a:endParaRPr lang="en-US" sz="3200" dirty="0" smtClean="0"/>
          </a:p>
          <a:p>
            <a:pPr algn="ctr"/>
            <a:endParaRPr lang="en-US" sz="4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304800"/>
            <a:ext cx="8763000" cy="5509200"/>
          </a:xfrm>
          <a:prstGeom prst="rect">
            <a:avLst/>
          </a:prstGeom>
          <a:noFill/>
        </p:spPr>
        <p:txBody>
          <a:bodyPr wrap="square" rtlCol="0">
            <a:spAutoFit/>
          </a:bodyPr>
          <a:lstStyle/>
          <a:p>
            <a:pPr lvl="0">
              <a:buFont typeface="Wingdings" pitchFamily="2" charset="2"/>
              <a:buChar char="q"/>
            </a:pPr>
            <a:r>
              <a:rPr lang="en-US" sz="3200" dirty="0"/>
              <a:t>At the beginning of the year, give students a journal and ask them to jot down every day something they felt strongly about.  Look first at areas in the community, then globally. Share some of these anonymously – create central idea from these</a:t>
            </a:r>
            <a:r>
              <a:rPr lang="en-US" sz="3200" dirty="0" smtClean="0"/>
              <a:t>.</a:t>
            </a:r>
          </a:p>
          <a:p>
            <a:pPr lvl="0">
              <a:buFont typeface="Wingdings" pitchFamily="2" charset="2"/>
              <a:buChar char="q"/>
            </a:pPr>
            <a:endParaRPr lang="en-US" sz="3200" dirty="0"/>
          </a:p>
          <a:p>
            <a:pPr lvl="0">
              <a:buFont typeface="Wingdings" pitchFamily="2" charset="2"/>
              <a:buChar char="q"/>
            </a:pPr>
            <a:r>
              <a:rPr lang="en-US" sz="3200" dirty="0"/>
              <a:t>Over a period of two weeks, ask students to take multiple photographs every day of areas of interest.  Bring them back to discuss them and find areas of common interest</a:t>
            </a:r>
            <a:r>
              <a:rPr lang="en-US" sz="3200" dirty="0" smtClean="0"/>
              <a:t>.</a:t>
            </a:r>
            <a:endParaRPr lang="en-US" sz="32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381001"/>
            <a:ext cx="8001000" cy="4524315"/>
          </a:xfrm>
          <a:prstGeom prst="rect">
            <a:avLst/>
          </a:prstGeom>
        </p:spPr>
        <p:txBody>
          <a:bodyPr wrap="square">
            <a:spAutoFit/>
          </a:bodyPr>
          <a:lstStyle/>
          <a:p>
            <a:pPr lvl="0">
              <a:buFont typeface="Wingdings" pitchFamily="2" charset="2"/>
              <a:buChar char="q"/>
            </a:pPr>
            <a:r>
              <a:rPr lang="en-US" sz="3200" dirty="0" smtClean="0"/>
              <a:t>Start the exhibition off with an activity where each student brings brochures, a map of the region, artifacts, photographs and images.  In groups, students brainstorm and come up with topics, then do a gallery walk to share ideas from other groups.</a:t>
            </a:r>
          </a:p>
          <a:p>
            <a:pPr lvl="0">
              <a:buFont typeface="Wingdings" pitchFamily="2" charset="2"/>
              <a:buChar char="q"/>
            </a:pPr>
            <a:r>
              <a:rPr lang="en-US" sz="3200" dirty="0" smtClean="0"/>
              <a:t>Have students interview people in the community and find out what issues are significant to them</a:t>
            </a:r>
            <a:r>
              <a:rPr lang="en-US" dirty="0" smtClean="0"/>
              <a:t>. </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228600" y="381000"/>
            <a:ext cx="8501430" cy="184665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Calibri" pitchFamily="34" charset="0"/>
                <a:ea typeface="Calibri" pitchFamily="34" charset="0"/>
                <a:cs typeface="TimesNewRoman"/>
              </a:rPr>
              <a:t>All students are actively and productively</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Calibri" pitchFamily="34" charset="0"/>
                <a:ea typeface="Calibri" pitchFamily="34" charset="0"/>
                <a:cs typeface="TimesNewRoman"/>
              </a:rPr>
              <a:t> involved in the exhibition from planning stages to</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Calibri" pitchFamily="34" charset="0"/>
                <a:ea typeface="Calibri" pitchFamily="34" charset="0"/>
                <a:cs typeface="TimesNewRoman"/>
              </a:rPr>
              <a:t>      the final presentation</a:t>
            </a: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NewRoman"/>
              </a:rPr>
              <a:t>..</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Rectangle 2"/>
          <p:cNvSpPr/>
          <p:nvPr/>
        </p:nvSpPr>
        <p:spPr>
          <a:xfrm>
            <a:off x="381000" y="2438400"/>
            <a:ext cx="8229600" cy="3046988"/>
          </a:xfrm>
          <a:prstGeom prst="rect">
            <a:avLst/>
          </a:prstGeom>
        </p:spPr>
        <p:txBody>
          <a:bodyPr wrap="square">
            <a:spAutoFit/>
          </a:bodyPr>
          <a:lstStyle/>
          <a:p>
            <a:r>
              <a:rPr lang="en-US" sz="3200" dirty="0"/>
              <a:t>There can be one over-arching central idea for the whole grade, then each group or class can develop their own.  Students can work individually, provided there is some form of collaboration within the inquiry – must be able to define the areas of collaboration.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381000"/>
            <a:ext cx="8534400" cy="5016758"/>
          </a:xfrm>
          <a:prstGeom prst="rect">
            <a:avLst/>
          </a:prstGeom>
        </p:spPr>
        <p:txBody>
          <a:bodyPr wrap="square">
            <a:spAutoFit/>
          </a:bodyPr>
          <a:lstStyle/>
          <a:p>
            <a:r>
              <a:rPr lang="en-US" sz="3200" dirty="0" smtClean="0"/>
              <a:t>Before </a:t>
            </a:r>
            <a:r>
              <a:rPr lang="en-US" sz="3200" dirty="0"/>
              <a:t>a central idea can be developed, students need to have a broad understanding of the subject matter, and be reasonably knowledgeable about it, so the inquiry/research needs to begin </a:t>
            </a:r>
            <a:r>
              <a:rPr lang="en-US" sz="3200" dirty="0" smtClean="0"/>
              <a:t>before </a:t>
            </a:r>
            <a:r>
              <a:rPr lang="en-US" sz="3200" dirty="0"/>
              <a:t>the central idea is formulated.  </a:t>
            </a:r>
            <a:endParaRPr lang="en-US" sz="3200" dirty="0" smtClean="0"/>
          </a:p>
          <a:p>
            <a:endParaRPr lang="en-US" sz="3200" dirty="0"/>
          </a:p>
          <a:p>
            <a:endParaRPr lang="en-US" sz="3200" dirty="0" smtClean="0"/>
          </a:p>
          <a:p>
            <a:r>
              <a:rPr lang="en-US" sz="3200" dirty="0" smtClean="0"/>
              <a:t>Also</a:t>
            </a:r>
            <a:r>
              <a:rPr lang="en-US" sz="3200" dirty="0"/>
              <a:t>, an essential agreement regarding academic honesty needs to be formulated with the students right at the beginning of the process.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0"/>
            <a:ext cx="8610600" cy="1569660"/>
          </a:xfrm>
          <a:prstGeom prst="rect">
            <a:avLst/>
          </a:prstGeom>
        </p:spPr>
        <p:txBody>
          <a:bodyPr wrap="square">
            <a:spAutoFit/>
          </a:bodyPr>
          <a:lstStyle/>
          <a:p>
            <a:pPr lvl="0"/>
            <a:r>
              <a:rPr lang="en-US" sz="3200" dirty="0"/>
              <a:t>Provide an opportunity for students to exhibit the </a:t>
            </a:r>
            <a:r>
              <a:rPr lang="en-US" sz="3200" dirty="0" smtClean="0"/>
              <a:t>attributes </a:t>
            </a:r>
            <a:r>
              <a:rPr lang="en-US" sz="3200" dirty="0"/>
              <a:t>of the IB learner </a:t>
            </a:r>
            <a:r>
              <a:rPr lang="en-US" sz="3200" dirty="0" smtClean="0"/>
              <a:t>profile and the attitudes.</a:t>
            </a:r>
            <a:endParaRPr lang="en-US" sz="3200" dirty="0"/>
          </a:p>
        </p:txBody>
      </p:sp>
      <p:graphicFrame>
        <p:nvGraphicFramePr>
          <p:cNvPr id="3" name="Table 2"/>
          <p:cNvGraphicFramePr>
            <a:graphicFrameLocks noGrp="1"/>
          </p:cNvGraphicFramePr>
          <p:nvPr/>
        </p:nvGraphicFramePr>
        <p:xfrm>
          <a:off x="228600" y="1600200"/>
          <a:ext cx="2615565" cy="4907280"/>
        </p:xfrm>
        <a:graphic>
          <a:graphicData uri="http://schemas.openxmlformats.org/drawingml/2006/table">
            <a:tbl>
              <a:tblPr/>
              <a:tblGrid>
                <a:gridCol w="2615565"/>
              </a:tblGrid>
              <a:tr h="288036">
                <a:tc>
                  <a:txBody>
                    <a:bodyPr/>
                    <a:lstStyle/>
                    <a:p>
                      <a:pPr marL="0" marR="0">
                        <a:lnSpc>
                          <a:spcPct val="115000"/>
                        </a:lnSpc>
                        <a:spcBef>
                          <a:spcPts val="0"/>
                        </a:spcBef>
                        <a:spcAft>
                          <a:spcPts val="0"/>
                        </a:spcAft>
                      </a:pPr>
                      <a:r>
                        <a:rPr lang="en-US" sz="2800" dirty="0">
                          <a:latin typeface="Calibri"/>
                          <a:ea typeface="Calibri"/>
                          <a:cs typeface="Arial"/>
                        </a:rPr>
                        <a:t>Reflective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8036">
                <a:tc>
                  <a:txBody>
                    <a:bodyPr/>
                    <a:lstStyle/>
                    <a:p>
                      <a:pPr marL="0" marR="0">
                        <a:lnSpc>
                          <a:spcPct val="115000"/>
                        </a:lnSpc>
                        <a:spcBef>
                          <a:spcPts val="0"/>
                        </a:spcBef>
                        <a:spcAft>
                          <a:spcPts val="0"/>
                        </a:spcAft>
                      </a:pPr>
                      <a:r>
                        <a:rPr lang="en-US" sz="2800" dirty="0" smtClean="0">
                          <a:latin typeface="Calibri"/>
                          <a:ea typeface="Calibri"/>
                          <a:cs typeface="Arial"/>
                        </a:rPr>
                        <a:t>Open-minded</a:t>
                      </a:r>
                      <a:endParaRPr lang="en-US" sz="28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8036">
                <a:tc>
                  <a:txBody>
                    <a:bodyPr/>
                    <a:lstStyle/>
                    <a:p>
                      <a:pPr marL="0" marR="0">
                        <a:lnSpc>
                          <a:spcPct val="115000"/>
                        </a:lnSpc>
                        <a:spcBef>
                          <a:spcPts val="0"/>
                        </a:spcBef>
                        <a:spcAft>
                          <a:spcPts val="0"/>
                        </a:spcAft>
                      </a:pPr>
                      <a:r>
                        <a:rPr lang="en-US" sz="2800" dirty="0">
                          <a:latin typeface="Calibri"/>
                          <a:ea typeface="Calibri"/>
                          <a:cs typeface="Arial"/>
                        </a:rPr>
                        <a:t>Communicator</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8036">
                <a:tc>
                  <a:txBody>
                    <a:bodyPr/>
                    <a:lstStyle/>
                    <a:p>
                      <a:pPr marL="0" marR="0">
                        <a:lnSpc>
                          <a:spcPct val="115000"/>
                        </a:lnSpc>
                        <a:spcBef>
                          <a:spcPts val="0"/>
                        </a:spcBef>
                        <a:spcAft>
                          <a:spcPts val="0"/>
                        </a:spcAft>
                      </a:pPr>
                      <a:r>
                        <a:rPr lang="en-US" sz="2800">
                          <a:latin typeface="Calibri"/>
                          <a:ea typeface="Calibri"/>
                          <a:cs typeface="Arial"/>
                        </a:rPr>
                        <a:t>Caring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8036">
                <a:tc>
                  <a:txBody>
                    <a:bodyPr/>
                    <a:lstStyle/>
                    <a:p>
                      <a:pPr marL="0" marR="0">
                        <a:lnSpc>
                          <a:spcPct val="115000"/>
                        </a:lnSpc>
                        <a:spcBef>
                          <a:spcPts val="0"/>
                        </a:spcBef>
                        <a:spcAft>
                          <a:spcPts val="0"/>
                        </a:spcAft>
                      </a:pPr>
                      <a:r>
                        <a:rPr lang="en-US" sz="2800">
                          <a:latin typeface="Calibri"/>
                          <a:ea typeface="Calibri"/>
                          <a:cs typeface="Arial"/>
                        </a:rPr>
                        <a:t>Thinkers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8036">
                <a:tc>
                  <a:txBody>
                    <a:bodyPr/>
                    <a:lstStyle/>
                    <a:p>
                      <a:pPr marL="0" marR="0">
                        <a:lnSpc>
                          <a:spcPct val="115000"/>
                        </a:lnSpc>
                        <a:spcBef>
                          <a:spcPts val="0"/>
                        </a:spcBef>
                        <a:spcAft>
                          <a:spcPts val="0"/>
                        </a:spcAft>
                      </a:pPr>
                      <a:r>
                        <a:rPr lang="en-US" sz="2800">
                          <a:latin typeface="Calibri"/>
                          <a:ea typeface="Calibri"/>
                          <a:cs typeface="Arial"/>
                        </a:rPr>
                        <a:t>Risk-takers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8036">
                <a:tc>
                  <a:txBody>
                    <a:bodyPr/>
                    <a:lstStyle/>
                    <a:p>
                      <a:pPr marL="0" marR="0">
                        <a:lnSpc>
                          <a:spcPct val="115000"/>
                        </a:lnSpc>
                        <a:spcBef>
                          <a:spcPts val="0"/>
                        </a:spcBef>
                        <a:spcAft>
                          <a:spcPts val="0"/>
                        </a:spcAft>
                      </a:pPr>
                      <a:r>
                        <a:rPr lang="en-US" sz="2800">
                          <a:latin typeface="Calibri"/>
                          <a:ea typeface="Calibri"/>
                          <a:cs typeface="Arial"/>
                        </a:rPr>
                        <a:t>Knowledgeable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8036">
                <a:tc>
                  <a:txBody>
                    <a:bodyPr/>
                    <a:lstStyle/>
                    <a:p>
                      <a:pPr marL="0" marR="0">
                        <a:lnSpc>
                          <a:spcPct val="115000"/>
                        </a:lnSpc>
                        <a:spcBef>
                          <a:spcPts val="0"/>
                        </a:spcBef>
                        <a:spcAft>
                          <a:spcPts val="0"/>
                        </a:spcAft>
                      </a:pPr>
                      <a:r>
                        <a:rPr lang="en-US" sz="2800">
                          <a:latin typeface="Calibri"/>
                          <a:ea typeface="Calibri"/>
                          <a:cs typeface="Arial"/>
                        </a:rPr>
                        <a:t>Principled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8036">
                <a:tc>
                  <a:txBody>
                    <a:bodyPr/>
                    <a:lstStyle/>
                    <a:p>
                      <a:pPr marL="0" marR="0">
                        <a:lnSpc>
                          <a:spcPct val="115000"/>
                        </a:lnSpc>
                        <a:spcBef>
                          <a:spcPts val="0"/>
                        </a:spcBef>
                        <a:spcAft>
                          <a:spcPts val="0"/>
                        </a:spcAft>
                      </a:pPr>
                      <a:r>
                        <a:rPr lang="en-US" sz="2800" dirty="0">
                          <a:latin typeface="Calibri"/>
                          <a:ea typeface="Calibri"/>
                          <a:cs typeface="Arial"/>
                        </a:rPr>
                        <a:t>Inquirers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8036">
                <a:tc>
                  <a:txBody>
                    <a:bodyPr/>
                    <a:lstStyle/>
                    <a:p>
                      <a:pPr marL="0" marR="0">
                        <a:lnSpc>
                          <a:spcPct val="115000"/>
                        </a:lnSpc>
                        <a:spcBef>
                          <a:spcPts val="0"/>
                        </a:spcBef>
                        <a:spcAft>
                          <a:spcPts val="0"/>
                        </a:spcAft>
                      </a:pPr>
                      <a:r>
                        <a:rPr lang="en-US" sz="2800" dirty="0">
                          <a:latin typeface="Calibri"/>
                          <a:ea typeface="Calibri"/>
                          <a:cs typeface="Arial"/>
                        </a:rPr>
                        <a:t>Balanced</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4" name="Table 3"/>
          <p:cNvGraphicFramePr>
            <a:graphicFrameLocks noGrp="1"/>
          </p:cNvGraphicFramePr>
          <p:nvPr/>
        </p:nvGraphicFramePr>
        <p:xfrm>
          <a:off x="2895600" y="2743200"/>
          <a:ext cx="6096000" cy="1901952"/>
        </p:xfrm>
        <a:graphic>
          <a:graphicData uri="http://schemas.openxmlformats.org/drawingml/2006/table">
            <a:tbl>
              <a:tblPr/>
              <a:tblGrid>
                <a:gridCol w="2133600"/>
                <a:gridCol w="1930400"/>
                <a:gridCol w="2032000"/>
              </a:tblGrid>
              <a:tr h="454378">
                <a:tc>
                  <a:txBody>
                    <a:bodyPr/>
                    <a:lstStyle/>
                    <a:p>
                      <a:pPr marL="0" marR="0">
                        <a:lnSpc>
                          <a:spcPct val="115000"/>
                        </a:lnSpc>
                        <a:spcBef>
                          <a:spcPts val="0"/>
                        </a:spcBef>
                        <a:spcAft>
                          <a:spcPts val="0"/>
                        </a:spcAft>
                      </a:pPr>
                      <a:r>
                        <a:rPr lang="en-US" sz="2600" dirty="0">
                          <a:solidFill>
                            <a:schemeClr val="bg2"/>
                          </a:solidFill>
                          <a:latin typeface="Calibri"/>
                          <a:ea typeface="Calibri"/>
                          <a:cs typeface="Arial"/>
                        </a:rPr>
                        <a:t>Respect </a:t>
                      </a:r>
                      <a:endParaRPr lang="en-US" sz="1000" dirty="0">
                        <a:solidFill>
                          <a:schemeClr val="bg2"/>
                        </a:solidFill>
                        <a:latin typeface="Calibri"/>
                        <a:ea typeface="Calibri"/>
                        <a:cs typeface="Arial"/>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marL="0" marR="0">
                        <a:lnSpc>
                          <a:spcPct val="115000"/>
                        </a:lnSpc>
                        <a:spcBef>
                          <a:spcPts val="0"/>
                        </a:spcBef>
                        <a:spcAft>
                          <a:spcPts val="0"/>
                        </a:spcAft>
                      </a:pPr>
                      <a:r>
                        <a:rPr lang="en-US" sz="2600" dirty="0">
                          <a:solidFill>
                            <a:schemeClr val="bg2"/>
                          </a:solidFill>
                          <a:latin typeface="Calibri"/>
                          <a:ea typeface="Calibri"/>
                          <a:cs typeface="Arial"/>
                        </a:rPr>
                        <a:t>Tolerance</a:t>
                      </a:r>
                      <a:endParaRPr lang="en-US" sz="1000" dirty="0">
                        <a:solidFill>
                          <a:schemeClr val="bg2"/>
                        </a:solidFill>
                        <a:latin typeface="Calibri"/>
                        <a:ea typeface="Calibri"/>
                        <a:cs typeface="Arial"/>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marL="0" marR="0">
                        <a:lnSpc>
                          <a:spcPct val="115000"/>
                        </a:lnSpc>
                        <a:spcBef>
                          <a:spcPts val="0"/>
                        </a:spcBef>
                        <a:spcAft>
                          <a:spcPts val="0"/>
                        </a:spcAft>
                      </a:pPr>
                      <a:r>
                        <a:rPr lang="en-US" sz="2600">
                          <a:solidFill>
                            <a:schemeClr val="bg2"/>
                          </a:solidFill>
                          <a:latin typeface="Calibri"/>
                          <a:ea typeface="Calibri"/>
                          <a:cs typeface="Arial"/>
                        </a:rPr>
                        <a:t>Cooperation</a:t>
                      </a:r>
                      <a:endParaRPr lang="en-US" sz="1000">
                        <a:solidFill>
                          <a:schemeClr val="bg2"/>
                        </a:solidFill>
                        <a:latin typeface="Calibri"/>
                        <a:ea typeface="Calibri"/>
                        <a:cs typeface="Arial"/>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tr>
              <a:tr h="534924">
                <a:tc>
                  <a:txBody>
                    <a:bodyPr/>
                    <a:lstStyle/>
                    <a:p>
                      <a:pPr marL="0" marR="0">
                        <a:lnSpc>
                          <a:spcPct val="115000"/>
                        </a:lnSpc>
                        <a:spcBef>
                          <a:spcPts val="0"/>
                        </a:spcBef>
                        <a:spcAft>
                          <a:spcPts val="0"/>
                        </a:spcAft>
                      </a:pPr>
                      <a:r>
                        <a:rPr lang="en-US" sz="2600" dirty="0" smtClean="0">
                          <a:solidFill>
                            <a:schemeClr val="bg2"/>
                          </a:solidFill>
                          <a:latin typeface="Calibri"/>
                          <a:ea typeface="Calibri"/>
                          <a:cs typeface="Arial"/>
                        </a:rPr>
                        <a:t>Independence</a:t>
                      </a:r>
                      <a:endParaRPr lang="en-US" sz="1000" dirty="0">
                        <a:solidFill>
                          <a:schemeClr val="bg2"/>
                        </a:solidFill>
                        <a:latin typeface="Calibri"/>
                        <a:ea typeface="Calibri"/>
                        <a:cs typeface="Arial"/>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marL="0" marR="0">
                        <a:lnSpc>
                          <a:spcPct val="115000"/>
                        </a:lnSpc>
                        <a:spcBef>
                          <a:spcPts val="0"/>
                        </a:spcBef>
                        <a:spcAft>
                          <a:spcPts val="0"/>
                        </a:spcAft>
                      </a:pPr>
                      <a:r>
                        <a:rPr lang="en-US" sz="2600" dirty="0">
                          <a:solidFill>
                            <a:schemeClr val="bg2"/>
                          </a:solidFill>
                          <a:latin typeface="Calibri"/>
                          <a:ea typeface="Calibri"/>
                          <a:cs typeface="Arial"/>
                        </a:rPr>
                        <a:t>Integrity</a:t>
                      </a:r>
                      <a:endParaRPr lang="en-US" sz="1000" dirty="0">
                        <a:solidFill>
                          <a:schemeClr val="bg2"/>
                        </a:solidFill>
                        <a:latin typeface="Calibri"/>
                        <a:ea typeface="Calibri"/>
                        <a:cs typeface="Arial"/>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marL="0" marR="0">
                        <a:lnSpc>
                          <a:spcPct val="115000"/>
                        </a:lnSpc>
                        <a:spcBef>
                          <a:spcPts val="0"/>
                        </a:spcBef>
                        <a:spcAft>
                          <a:spcPts val="0"/>
                        </a:spcAft>
                      </a:pPr>
                      <a:r>
                        <a:rPr lang="en-US" sz="2600" dirty="0">
                          <a:solidFill>
                            <a:schemeClr val="bg2"/>
                          </a:solidFill>
                          <a:latin typeface="Calibri"/>
                          <a:ea typeface="Calibri"/>
                          <a:cs typeface="Arial"/>
                        </a:rPr>
                        <a:t>Curiosity</a:t>
                      </a:r>
                      <a:endParaRPr lang="en-US" sz="1000" dirty="0">
                        <a:solidFill>
                          <a:schemeClr val="bg2"/>
                        </a:solidFill>
                        <a:latin typeface="Calibri"/>
                        <a:ea typeface="Calibri"/>
                        <a:cs typeface="Arial"/>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tr>
              <a:tr h="454378">
                <a:tc>
                  <a:txBody>
                    <a:bodyPr/>
                    <a:lstStyle/>
                    <a:p>
                      <a:pPr marL="0" marR="0">
                        <a:lnSpc>
                          <a:spcPct val="115000"/>
                        </a:lnSpc>
                        <a:spcBef>
                          <a:spcPts val="0"/>
                        </a:spcBef>
                        <a:spcAft>
                          <a:spcPts val="0"/>
                        </a:spcAft>
                      </a:pPr>
                      <a:r>
                        <a:rPr lang="en-US" sz="2600" dirty="0">
                          <a:solidFill>
                            <a:schemeClr val="bg2"/>
                          </a:solidFill>
                          <a:latin typeface="Calibri"/>
                          <a:ea typeface="Calibri"/>
                          <a:cs typeface="Arial"/>
                        </a:rPr>
                        <a:t>Enthusiasm</a:t>
                      </a:r>
                      <a:endParaRPr lang="en-US" sz="1000" dirty="0">
                        <a:solidFill>
                          <a:schemeClr val="bg2"/>
                        </a:solidFill>
                        <a:latin typeface="Calibri"/>
                        <a:ea typeface="Calibri"/>
                        <a:cs typeface="Arial"/>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marL="0" marR="0">
                        <a:lnSpc>
                          <a:spcPct val="115000"/>
                        </a:lnSpc>
                        <a:spcBef>
                          <a:spcPts val="0"/>
                        </a:spcBef>
                        <a:spcAft>
                          <a:spcPts val="0"/>
                        </a:spcAft>
                      </a:pPr>
                      <a:r>
                        <a:rPr lang="en-US" sz="2600" dirty="0">
                          <a:solidFill>
                            <a:schemeClr val="bg2"/>
                          </a:solidFill>
                          <a:latin typeface="Calibri"/>
                          <a:ea typeface="Calibri"/>
                          <a:cs typeface="Arial"/>
                        </a:rPr>
                        <a:t>Confidence</a:t>
                      </a:r>
                      <a:endParaRPr lang="en-US" sz="1000" dirty="0">
                        <a:solidFill>
                          <a:schemeClr val="bg2"/>
                        </a:solidFill>
                        <a:latin typeface="Calibri"/>
                        <a:ea typeface="Calibri"/>
                        <a:cs typeface="Arial"/>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marL="0" marR="0">
                        <a:lnSpc>
                          <a:spcPct val="115000"/>
                        </a:lnSpc>
                        <a:spcBef>
                          <a:spcPts val="0"/>
                        </a:spcBef>
                        <a:spcAft>
                          <a:spcPts val="0"/>
                        </a:spcAft>
                      </a:pPr>
                      <a:r>
                        <a:rPr lang="en-US" sz="2600" dirty="0">
                          <a:solidFill>
                            <a:schemeClr val="bg2"/>
                          </a:solidFill>
                          <a:latin typeface="Calibri"/>
                          <a:ea typeface="Calibri"/>
                          <a:cs typeface="Arial"/>
                        </a:rPr>
                        <a:t>Commitment</a:t>
                      </a:r>
                      <a:endParaRPr lang="en-US" sz="1000" dirty="0">
                        <a:solidFill>
                          <a:schemeClr val="bg2"/>
                        </a:solidFill>
                        <a:latin typeface="Calibri"/>
                        <a:ea typeface="Calibri"/>
                        <a:cs typeface="Arial"/>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tr>
              <a:tr h="454378">
                <a:tc>
                  <a:txBody>
                    <a:bodyPr/>
                    <a:lstStyle/>
                    <a:p>
                      <a:pPr marL="0" marR="0">
                        <a:lnSpc>
                          <a:spcPct val="115000"/>
                        </a:lnSpc>
                        <a:spcBef>
                          <a:spcPts val="0"/>
                        </a:spcBef>
                        <a:spcAft>
                          <a:spcPts val="0"/>
                        </a:spcAft>
                      </a:pPr>
                      <a:r>
                        <a:rPr lang="en-US" sz="2600">
                          <a:solidFill>
                            <a:schemeClr val="bg2"/>
                          </a:solidFill>
                          <a:latin typeface="Calibri"/>
                          <a:ea typeface="Calibri"/>
                          <a:cs typeface="Arial"/>
                        </a:rPr>
                        <a:t>Empathy</a:t>
                      </a:r>
                      <a:endParaRPr lang="en-US" sz="1000">
                        <a:solidFill>
                          <a:schemeClr val="bg2"/>
                        </a:solidFill>
                        <a:latin typeface="Calibri"/>
                        <a:ea typeface="Calibri"/>
                        <a:cs typeface="Arial"/>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marL="0" marR="0">
                        <a:lnSpc>
                          <a:spcPct val="115000"/>
                        </a:lnSpc>
                        <a:spcBef>
                          <a:spcPts val="0"/>
                        </a:spcBef>
                        <a:spcAft>
                          <a:spcPts val="0"/>
                        </a:spcAft>
                      </a:pPr>
                      <a:r>
                        <a:rPr lang="en-US" sz="2600" dirty="0">
                          <a:solidFill>
                            <a:schemeClr val="bg2"/>
                          </a:solidFill>
                          <a:latin typeface="Calibri"/>
                          <a:ea typeface="Calibri"/>
                          <a:cs typeface="Arial"/>
                        </a:rPr>
                        <a:t>Creativity</a:t>
                      </a:r>
                      <a:endParaRPr lang="en-US" sz="1000" dirty="0">
                        <a:solidFill>
                          <a:schemeClr val="bg2"/>
                        </a:solidFill>
                        <a:latin typeface="Calibri"/>
                        <a:ea typeface="Calibri"/>
                        <a:cs typeface="Arial"/>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tc>
                  <a:txBody>
                    <a:bodyPr/>
                    <a:lstStyle/>
                    <a:p>
                      <a:pPr marL="0" marR="0">
                        <a:lnSpc>
                          <a:spcPct val="115000"/>
                        </a:lnSpc>
                        <a:spcBef>
                          <a:spcPts val="0"/>
                        </a:spcBef>
                        <a:spcAft>
                          <a:spcPts val="0"/>
                        </a:spcAft>
                      </a:pPr>
                      <a:r>
                        <a:rPr lang="en-US" sz="2600" dirty="0">
                          <a:solidFill>
                            <a:schemeClr val="bg2"/>
                          </a:solidFill>
                          <a:latin typeface="Calibri"/>
                          <a:ea typeface="Calibri"/>
                          <a:cs typeface="Arial"/>
                        </a:rPr>
                        <a:t>Appreciation</a:t>
                      </a:r>
                      <a:endParaRPr lang="en-US" sz="1000" dirty="0">
                        <a:solidFill>
                          <a:schemeClr val="bg2"/>
                        </a:solidFill>
                        <a:latin typeface="Calibri"/>
                        <a:ea typeface="Calibri"/>
                        <a:cs typeface="Arial"/>
                      </a:endParaRPr>
                    </a:p>
                  </a:txBody>
                  <a:tcPr marL="63500" marR="6350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lumMod val="20000"/>
                        <a:lumOff val="80000"/>
                      </a:schemeClr>
                    </a:solidFill>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609600"/>
            <a:ext cx="8610600" cy="5509200"/>
          </a:xfrm>
          <a:prstGeom prst="rect">
            <a:avLst/>
          </a:prstGeom>
        </p:spPr>
        <p:txBody>
          <a:bodyPr wrap="square">
            <a:spAutoFit/>
          </a:bodyPr>
          <a:lstStyle/>
          <a:p>
            <a:pPr lvl="0"/>
            <a:r>
              <a:rPr lang="en-US" sz="3200" dirty="0"/>
              <a:t>Incorporate all the key concepts – demonstrated by the application of key questions throughout the inquiry process.  Look at the central idea though the lens of each of the key concepts to widen the scope and understanding.  Then select 2 or 3 to help guide the inquiry.  Can also look at the central idea through other lenses – the historian, the scientist etc</a:t>
            </a:r>
            <a:r>
              <a:rPr lang="en-US" sz="3200" dirty="0" smtClean="0"/>
              <a:t>.</a:t>
            </a:r>
          </a:p>
          <a:p>
            <a:pPr lvl="0"/>
            <a:endParaRPr lang="en-US" sz="3200" dirty="0"/>
          </a:p>
          <a:p>
            <a:pPr lvl="0" algn="ctr"/>
            <a:r>
              <a:rPr lang="en-US" sz="3200" b="1" dirty="0" smtClean="0"/>
              <a:t>Form, function, causation, change, connection, perspective, responsibility, reflection.</a:t>
            </a:r>
            <a:endParaRPr lang="en-US" sz="3200" b="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89</TotalTime>
  <Words>702</Words>
  <Application>Microsoft Office PowerPoint</Application>
  <PresentationFormat>On-screen Show (4:3)</PresentationFormat>
  <Paragraphs>92</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vector>
  </TitlesOfParts>
  <Company>QF</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nchalmers</dc:creator>
  <cp:lastModifiedBy>nchalmers</cp:lastModifiedBy>
  <cp:revision>10</cp:revision>
  <dcterms:created xsi:type="dcterms:W3CDTF">2010-01-14T06:47:41Z</dcterms:created>
  <dcterms:modified xsi:type="dcterms:W3CDTF">2010-01-14T11:07:04Z</dcterms:modified>
</cp:coreProperties>
</file>